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93" r:id="rId3"/>
    <p:sldId id="283" r:id="rId4"/>
    <p:sldId id="285" r:id="rId5"/>
    <p:sldId id="264" r:id="rId6"/>
    <p:sldId id="267" r:id="rId7"/>
    <p:sldId id="268" r:id="rId8"/>
    <p:sldId id="269" r:id="rId9"/>
    <p:sldId id="271" r:id="rId10"/>
    <p:sldId id="290" r:id="rId11"/>
    <p:sldId id="273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sz="2000" baseline="0" dirty="0">
                <a:solidFill>
                  <a:srgbClr val="FF0000"/>
                </a:solidFill>
              </a:rPr>
              <a:t>Структура инвалидности по зрению по нозологии у граждан трудоспособного </a:t>
            </a:r>
            <a:r>
              <a:rPr lang="ru-RU" sz="2000" baseline="0" dirty="0" smtClean="0">
                <a:solidFill>
                  <a:srgbClr val="FF0000"/>
                </a:solidFill>
              </a:rPr>
              <a:t>возраста  2024гг.</a:t>
            </a:r>
            <a:endParaRPr lang="ru-RU" sz="2000" baseline="0" dirty="0">
              <a:solidFill>
                <a:srgbClr val="FF0000"/>
              </a:solidFill>
            </a:endParaRP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инвалидности по зрению по нозологии у граждан трудоспособного возраста</c:v>
                </c:pt>
              </c:strCache>
            </c:strRef>
          </c:tx>
          <c:dPt>
            <c:idx val="0"/>
            <c:spPr>
              <a:solidFill>
                <a:srgbClr val="FFC00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ABF-4A63-8F08-4C1DC72430E8}"/>
              </c:ext>
            </c:extLst>
          </c:dPt>
          <c:dPt>
            <c:idx val="1"/>
            <c:spPr>
              <a:solidFill>
                <a:srgbClr val="92D05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ABF-4A63-8F08-4C1DC72430E8}"/>
              </c:ext>
            </c:extLst>
          </c:dPt>
          <c:dPt>
            <c:idx val="2"/>
            <c:spPr>
              <a:solidFill>
                <a:srgbClr val="0070C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ABF-4A63-8F08-4C1DC72430E8}"/>
              </c:ext>
            </c:extLst>
          </c:dPt>
          <c:dPt>
            <c:idx val="3"/>
            <c:spPr>
              <a:solidFill>
                <a:schemeClr val="accent4">
                  <a:lumMod val="50000"/>
                </a:schemeClr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ABF-4A63-8F08-4C1DC72430E8}"/>
              </c:ext>
            </c:extLst>
          </c:dPt>
          <c:dPt>
            <c:idx val="4"/>
            <c:spPr>
              <a:solidFill>
                <a:schemeClr val="bg1">
                  <a:lumMod val="75000"/>
                </a:schemeClr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ABF-4A63-8F08-4C1DC72430E8}"/>
              </c:ext>
            </c:extLst>
          </c:dPt>
          <c:dPt>
            <c:idx val="5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ABF-4A63-8F08-4C1DC72430E8}"/>
              </c:ext>
            </c:extLst>
          </c:dPt>
          <c:dLbls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201-4109-B438-9035959736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Миопия </c:v>
                </c:pt>
                <c:pt idx="1">
                  <c:v>Атрофия зрительного нерва </c:v>
                </c:pt>
                <c:pt idx="2">
                  <c:v>Макулодистрофия </c:v>
                </c:pt>
                <c:pt idx="3">
                  <c:v>Отслойка сетчатки</c:v>
                </c:pt>
                <c:pt idx="4">
                  <c:v>Наследственные дистрофии сетчатки</c:v>
                </c:pt>
                <c:pt idx="5">
                  <c:v>Диабетическая ретинопатия </c:v>
                </c:pt>
                <c:pt idx="6">
                  <c:v>ЗНО</c:v>
                </c:pt>
                <c:pt idx="7">
                  <c:v>Глаукома 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0.28700000000000025</c:v>
                </c:pt>
                <c:pt idx="1">
                  <c:v>0.127</c:v>
                </c:pt>
                <c:pt idx="2">
                  <c:v>7.8000000000000042E-2</c:v>
                </c:pt>
                <c:pt idx="3">
                  <c:v>7.8000000000000042E-2</c:v>
                </c:pt>
                <c:pt idx="4">
                  <c:v>7.8000000000000042E-2</c:v>
                </c:pt>
                <c:pt idx="5">
                  <c:v>7.1000000000000021E-2</c:v>
                </c:pt>
                <c:pt idx="6">
                  <c:v>2.1000000000000019E-2</c:v>
                </c:pt>
                <c:pt idx="7">
                  <c:v>3.8000000000000013E-2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6ABF-4A63-8F08-4C1DC72430E8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accent1">
            <a:lumMod val="60000"/>
            <a:lumOff val="40000"/>
          </a:schemeClr>
        </a:gs>
        <a:gs pos="100000">
          <a:prstClr val="black">
            <a:lumMod val="85000"/>
            <a:lumOff val="15000"/>
          </a:prst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rgbClr val="FF0000"/>
                </a:solidFill>
              </a:rPr>
              <a:t>Структура инвалидности по зрению по нозологии у граждан пенсионного </a:t>
            </a:r>
            <a:r>
              <a:rPr lang="ru-RU" dirty="0" smtClean="0">
                <a:solidFill>
                  <a:srgbClr val="FF0000"/>
                </a:solidFill>
              </a:rPr>
              <a:t>возраста</a:t>
            </a:r>
            <a:r>
              <a:rPr lang="ru-RU" baseline="0" dirty="0" smtClean="0">
                <a:solidFill>
                  <a:srgbClr val="FF0000"/>
                </a:solidFill>
              </a:rPr>
              <a:t>  </a:t>
            </a:r>
            <a:r>
              <a:rPr lang="ru-RU" dirty="0" smtClean="0">
                <a:solidFill>
                  <a:srgbClr val="FF0000"/>
                </a:solidFill>
              </a:rPr>
              <a:t>2024гг.</a:t>
            </a:r>
            <a:endParaRPr lang="ru-RU" dirty="0">
              <a:solidFill>
                <a:srgbClr val="FF0000"/>
              </a:solidFill>
            </a:endParaRP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674512638873029E-2"/>
          <c:y val="0.28232945723895403"/>
          <c:w val="0.84085854057194154"/>
          <c:h val="0.47379399263356919"/>
        </c:manualLayout>
      </c:layout>
      <c:pie3DChart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инвалидности по зрению по нозологии у граждан пенсионного возраста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457-42FB-8563-F541D5281C95}"/>
              </c:ext>
            </c:extLst>
          </c:dPt>
          <c:dPt>
            <c:idx val="1"/>
            <c:spPr>
              <a:solidFill>
                <a:srgbClr val="FFC00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457-42FB-8563-F541D5281C95}"/>
              </c:ext>
            </c:extLst>
          </c:dPt>
          <c:dPt>
            <c:idx val="2"/>
            <c:spPr>
              <a:solidFill>
                <a:srgbClr val="FF0000"/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457-42FB-8563-F541D5281C95}"/>
              </c:ext>
            </c:extLst>
          </c:dPt>
          <c:dPt>
            <c:idx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7-C457-42FB-8563-F541D5281C95}"/>
              </c:ext>
            </c:extLst>
          </c:dPt>
          <c:dPt>
            <c:idx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9-C457-42FB-8563-F541D5281C95}"/>
              </c:ext>
            </c:extLst>
          </c:dPt>
          <c:dPt>
            <c:idx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B-C457-42FB-8563-F541D5281C95}"/>
              </c:ext>
            </c:extLst>
          </c:dPt>
          <c:dPt>
            <c:idx val="6"/>
            <c:spPr>
              <a:solidFill>
                <a:schemeClr val="bg2">
                  <a:lumMod val="75000"/>
                </a:schemeClr>
              </a:solidFill>
              <a:ln>
                <a:solidFill>
                  <a:prstClr val="black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457-42FB-8563-F541D5281C95}"/>
              </c:ext>
            </c:extLst>
          </c:dPt>
          <c:dLbls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57-42FB-8563-F541D5281C95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457-42FB-8563-F541D5281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ВМД </c:v>
                </c:pt>
                <c:pt idx="1">
                  <c:v>Глаукома</c:v>
                </c:pt>
                <c:pt idx="2">
                  <c:v>Диабетическая ретинопатия</c:v>
                </c:pt>
                <c:pt idx="3">
                  <c:v>ЧАЗН</c:v>
                </c:pt>
                <c:pt idx="4">
                  <c:v>осложненная миопия </c:v>
                </c:pt>
                <c:pt idx="5">
                  <c:v>ЗНО</c:v>
                </c:pt>
                <c:pt idx="6">
                  <c:v>другие болезни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>
                  <c:v>0.38200000000000034</c:v>
                </c:pt>
                <c:pt idx="1">
                  <c:v>0.30900000000000027</c:v>
                </c:pt>
                <c:pt idx="2">
                  <c:v>9.4000000000000028E-2</c:v>
                </c:pt>
                <c:pt idx="3">
                  <c:v>3.5999999999999997E-2</c:v>
                </c:pt>
                <c:pt idx="4">
                  <c:v>8.4000000000000047E-2</c:v>
                </c:pt>
                <c:pt idx="5">
                  <c:v>1.2999999999999998E-2</c:v>
                </c:pt>
                <c:pt idx="6" formatCode="0%">
                  <c:v>7.0000000000000021E-2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C457-42FB-8563-F541D5281C95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71302603114472063"/>
          <c:y val="0.62941721822271313"/>
          <c:w val="0.26627113639613137"/>
          <c:h val="0.3249695670049909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accent1">
            <a:lumMod val="60000"/>
            <a:lumOff val="40000"/>
          </a:schemeClr>
        </a:gs>
        <a:gs pos="100000">
          <a:prstClr val="black">
            <a:lumMod val="85000"/>
            <a:lumOff val="15000"/>
          </a:prst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>
        <c:manualLayout>
          <c:layoutTarget val="inner"/>
          <c:xMode val="edge"/>
          <c:yMode val="edge"/>
          <c:x val="0.32734091273695026"/>
          <c:y val="0.16629776029962778"/>
          <c:w val="0.42962885947714885"/>
          <c:h val="0.36991047878969757"/>
        </c:manualLayout>
      </c:layout>
      <c:barChart>
        <c:barDir val="bar"/>
        <c:grouping val="clustered"/>
        <c:ser>
          <c:idx val="0"/>
          <c:order val="0"/>
          <c:tx>
            <c:v>СД 1</c:v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2"/>
              <c:layout>
                <c:manualLayout>
                  <c:x val="-0.15713877296962731"/>
                  <c:y val="2.4428422989492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                                                                                  </a:t>
                    </a:r>
                    <a:r>
                      <a:rPr lang="ru-RU" dirty="0" smtClean="0"/>
                      <a:t>28,9%</a:t>
                    </a:r>
                    <a:endParaRPr lang="en-US" dirty="0" smtClean="0"/>
                  </a:p>
                </c:rich>
              </c:tx>
              <c:spPr>
                <a:noFill/>
                <a:ln w="19050">
                  <a:solidFill>
                    <a:srgbClr val="C00000"/>
                  </a:solidFill>
                </a:ln>
                <a:effectLst/>
              </c:spPr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78113094499866376"/>
                      <c:h val="7.626553657319620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FFC-499D-8911-39300F5CC3EA}"/>
                </c:ext>
              </c:extLst>
            </c:dLbl>
            <c:spPr>
              <a:noFill/>
              <a:ln w="1905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Диабетический кетоацидоз</c:v>
                </c:pt>
                <c:pt idx="1">
                  <c:v>Диабетическая нефропатия ХБП</c:v>
                </c:pt>
                <c:pt idx="2">
                  <c:v>Диабетическая ретинопатия</c:v>
                </c:pt>
                <c:pt idx="3">
                  <c:v>Диабетическая нейропатия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5.8000000000000024E-2</c:v>
                </c:pt>
                <c:pt idx="1">
                  <c:v>0.22800000000000004</c:v>
                </c:pt>
                <c:pt idx="2">
                  <c:v>0.2890000000000002</c:v>
                </c:pt>
                <c:pt idx="3">
                  <c:v>0.4130000000000002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FC-499D-8911-39300F5CC3EA}"/>
            </c:ext>
          </c:extLst>
        </c:ser>
        <c:dLbls>
          <c:showVal val="1"/>
        </c:dLbls>
        <c:gapWidth val="182"/>
        <c:axId val="67912832"/>
        <c:axId val="6791436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Ряд 2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Диабетический кетоацидоз</c:v>
                      </c:pt>
                      <c:pt idx="1">
                        <c:v>Диабетическая нефропатия ХБП</c:v>
                      </c:pt>
                      <c:pt idx="2">
                        <c:v>Диабетическая ретинопатия</c:v>
                      </c:pt>
                      <c:pt idx="3">
                        <c:v>Диабетическая нейропатия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Лист1!$C$2:$C$5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2.4</c:v>
                      </c:pt>
                      <c:pt idx="1">
                        <c:v>4.4000000000000004</c:v>
                      </c:pt>
                      <c:pt idx="2">
                        <c:v>1.8</c:v>
                      </c:pt>
                      <c:pt idx="3">
                        <c:v>2.8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FFC-499D-8911-39300F5CC3EA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Ряд 3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Диабетический кетоацидоз</c:v>
                      </c:pt>
                      <c:pt idx="1">
                        <c:v>Диабетическая нефропатия ХБП</c:v>
                      </c:pt>
                      <c:pt idx="2">
                        <c:v>Диабетическая ретинопатия</c:v>
                      </c:pt>
                      <c:pt idx="3">
                        <c:v>Диабетическая нейропатия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9FFC-499D-8911-39300F5CC3EA}"/>
                  </c:ext>
                </c:extLst>
              </c15:ser>
            </c15:filteredBarSeries>
          </c:ext>
        </c:extLst>
      </c:barChart>
      <c:catAx>
        <c:axId val="6791283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7914368"/>
        <c:crosses val="autoZero"/>
        <c:auto val="1"/>
        <c:lblAlgn val="ctr"/>
        <c:lblOffset val="100"/>
      </c:catAx>
      <c:valAx>
        <c:axId val="6791436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7912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6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plotArea>
      <c:layout>
        <c:manualLayout>
          <c:layoutTarget val="inner"/>
          <c:xMode val="edge"/>
          <c:yMode val="edge"/>
          <c:x val="0.32734091273695026"/>
          <c:y val="0.16629776029962776"/>
          <c:w val="0.42962885947714885"/>
          <c:h val="0.36991047878969757"/>
        </c:manualLayout>
      </c:layout>
      <c:barChart>
        <c:barDir val="bar"/>
        <c:grouping val="clustered"/>
        <c:ser>
          <c:idx val="0"/>
          <c:order val="0"/>
          <c:tx>
            <c:v>СД 2</c:v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dLbls>
            <c:dLbl>
              <c:idx val="1"/>
              <c:layout>
                <c:manualLayout>
                  <c:x val="-0.17598695475023327"/>
                  <c:y val="-4.885299898323905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                                                                   12,30%</a:t>
                    </a:r>
                    <a:endParaRPr lang="en-US" dirty="0"/>
                  </a:p>
                </c:rich>
              </c:tx>
              <c:spPr>
                <a:noFill/>
                <a:ln w="19050">
                  <a:solidFill>
                    <a:srgbClr val="C00000"/>
                  </a:solidFill>
                </a:ln>
                <a:effectLst/>
              </c:spPr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81509826887515768"/>
                      <c:h val="9.09225903668918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9D9-494E-8CBA-0F79DDDCA4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ИБС</c:v>
                </c:pt>
                <c:pt idx="1">
                  <c:v>Диабетическая ретинопатия</c:v>
                </c:pt>
                <c:pt idx="2">
                  <c:v>Диабетическая нефропатия ХБП</c:v>
                </c:pt>
                <c:pt idx="3">
                  <c:v>Диабетическая нейропатия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9.4000000000000028E-2</c:v>
                </c:pt>
                <c:pt idx="1">
                  <c:v>0.12300000000000005</c:v>
                </c:pt>
                <c:pt idx="2">
                  <c:v>0.191</c:v>
                </c:pt>
                <c:pt idx="3">
                  <c:v>0.23700000000000004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D9-494E-8CBA-0F79DDDCA45E}"/>
            </c:ext>
          </c:extLst>
        </c:ser>
        <c:dLbls>
          <c:showVal val="1"/>
        </c:dLbls>
        <c:gapWidth val="182"/>
        <c:axId val="81919360"/>
        <c:axId val="6770393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Ряд 2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ИБС</c:v>
                      </c:pt>
                      <c:pt idx="1">
                        <c:v>Диабетическая ретинопатия</c:v>
                      </c:pt>
                      <c:pt idx="2">
                        <c:v>Диабетическая нефропатия ХБП</c:v>
                      </c:pt>
                      <c:pt idx="3">
                        <c:v>Диабетическая нейропатия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Лист1!$C$2:$C$5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2.4</c:v>
                      </c:pt>
                      <c:pt idx="1">
                        <c:v>4.4000000000000004</c:v>
                      </c:pt>
                      <c:pt idx="2">
                        <c:v>1.8</c:v>
                      </c:pt>
                      <c:pt idx="3">
                        <c:v>2.8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C9D9-494E-8CBA-0F79DDDCA45E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Ряд 3</c:v>
                      </c:pt>
                    </c:strCache>
                  </c:strRef>
                </c:tx>
                <c:spPr>
                  <a:solidFill>
                    <a:schemeClr val="accent4">
                      <a:tint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ИБС</c:v>
                      </c:pt>
                      <c:pt idx="1">
                        <c:v>Диабетическая ретинопатия</c:v>
                      </c:pt>
                      <c:pt idx="2">
                        <c:v>Диабетическая нефропатия ХБП</c:v>
                      </c:pt>
                      <c:pt idx="3">
                        <c:v>Диабетическая нейропатия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9D9-494E-8CBA-0F79DDDCA45E}"/>
                  </c:ext>
                </c:extLst>
              </c15:ser>
            </c15:filteredBarSeries>
          </c:ext>
        </c:extLst>
      </c:barChart>
      <c:catAx>
        <c:axId val="8191936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7703936"/>
        <c:crosses val="autoZero"/>
        <c:auto val="1"/>
        <c:lblAlgn val="ctr"/>
        <c:lblOffset val="100"/>
      </c:catAx>
      <c:valAx>
        <c:axId val="67703936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919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180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646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5532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859D6-39F7-4D4E-B7B8-814C1A4DE5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4942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859D6-39F7-4D4E-B7B8-814C1A4DE5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494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080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3636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44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928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61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885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692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863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0CBFD4-FA48-47E2-AD0F-5D0E4E33F4DB}" type="datetimeFigureOut">
              <a:rPr lang="ru-RU" smtClean="0"/>
              <a:pPr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6C018F7-B0A7-4D0B-AFB6-1D58D775D3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504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0848" y="416315"/>
            <a:ext cx="8957603" cy="1156744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2035833"/>
            <a:ext cx="10058400" cy="365760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 маршрутизация пациентов с диабетической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ретинопатией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b="1" dirty="0" err="1" smtClean="0">
                <a:latin typeface="Times New Roman" pitchFamily="18" charset="0"/>
                <a:cs typeface="Times New Roman" pitchFamily="18" charset="0"/>
              </a:rPr>
              <a:t>Мазарская</a:t>
            </a: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 М.В.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– врач-офтальмолог заведующий офтальмологическим отделением дневного пребывания №3 КГБУЗ «ККОКБ им. проф. П.Г. Макарова», г. Красноярск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0051" y="392796"/>
            <a:ext cx="1299112" cy="115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754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 smtClean="0"/>
              <a:t>Маршрутизация граждан в возрасте 18 лет и старше с диабетической </a:t>
            </a:r>
            <a:r>
              <a:rPr lang="ru-RU" sz="1600" b="1" dirty="0" err="1" smtClean="0"/>
              <a:t>ретинопатией</a:t>
            </a:r>
            <a:r>
              <a:rPr lang="ru-RU" sz="1600" b="1" dirty="0" smtClean="0"/>
              <a:t> для оказания специализированной</a:t>
            </a:r>
            <a:r>
              <a:rPr lang="ru-RU" sz="1600" dirty="0"/>
              <a:t> </a:t>
            </a:r>
            <a:r>
              <a:rPr lang="ru-RU" sz="1600" b="1" dirty="0" smtClean="0"/>
              <a:t>офтальмологической помощи</a:t>
            </a:r>
            <a:r>
              <a:rPr lang="en-US" sz="1600" b="1" dirty="0" smtClean="0"/>
              <a:t>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en-US" sz="1400" dirty="0" smtClean="0"/>
              <a:t>(</a:t>
            </a:r>
            <a:r>
              <a:rPr lang="ru-RU" sz="1400" dirty="0" smtClean="0"/>
              <a:t>Приложение № 4</a:t>
            </a:r>
            <a:r>
              <a:rPr lang="en-US" sz="1400" dirty="0" smtClean="0"/>
              <a:t> </a:t>
            </a:r>
            <a:r>
              <a:rPr lang="ru-RU" sz="1400" dirty="0" smtClean="0"/>
              <a:t>к приказу министерства</a:t>
            </a:r>
            <a:r>
              <a:rPr lang="en-US" sz="1400" dirty="0" smtClean="0"/>
              <a:t> </a:t>
            </a:r>
            <a:r>
              <a:rPr lang="ru-RU" sz="1400" dirty="0" smtClean="0"/>
              <a:t>здравоохранения</a:t>
            </a:r>
            <a:r>
              <a:rPr lang="en-US" sz="1400" dirty="0" smtClean="0"/>
              <a:t> </a:t>
            </a:r>
            <a:r>
              <a:rPr lang="ru-RU" sz="1400" dirty="0" smtClean="0"/>
              <a:t>Красноярского края №759-орг от 21.05.2024)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45174" y="1737360"/>
            <a:ext cx="10141926" cy="44348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	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                            МИС </a:t>
            </a:r>
            <a:r>
              <a:rPr lang="en-US" dirty="0" err="1" smtClean="0"/>
              <a:t>qMs</a:t>
            </a:r>
            <a:r>
              <a:rPr lang="en-US" dirty="0" smtClean="0"/>
              <a:t>                      </a:t>
            </a:r>
            <a:r>
              <a:rPr lang="ru-RU" dirty="0" smtClean="0"/>
              <a:t>МИС </a:t>
            </a:r>
            <a:r>
              <a:rPr lang="en-US" dirty="0" err="1" smtClean="0"/>
              <a:t>qMs</a:t>
            </a:r>
            <a:r>
              <a:rPr lang="en-US" dirty="0" smtClean="0"/>
              <a:t>                                        </a:t>
            </a:r>
            <a:r>
              <a:rPr lang="ru-RU" dirty="0" smtClean="0"/>
              <a:t>ТМК</a:t>
            </a:r>
            <a:endParaRPr lang="ru-RU" dirty="0"/>
          </a:p>
          <a:p>
            <a:r>
              <a:rPr lang="en-US" dirty="0" smtClean="0"/>
              <a:t>                              </a:t>
            </a:r>
            <a:r>
              <a:rPr lang="en-US" dirty="0" err="1" smtClean="0"/>
              <a:t>VipNet</a:t>
            </a:r>
            <a:r>
              <a:rPr lang="en-US" dirty="0" smtClean="0"/>
              <a:t>                           </a:t>
            </a:r>
            <a:r>
              <a:rPr lang="en-US" dirty="0" err="1" smtClean="0"/>
              <a:t>VipNet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90" y="0"/>
            <a:ext cx="1304657" cy="11583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332283" y="1867390"/>
            <a:ext cx="5090748" cy="5072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Врач-эндокринолог учреждения первого уровня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8797" y="2680828"/>
            <a:ext cx="3015761" cy="730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Врач-офтальмолог учреждения первого уровня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34558" y="3619933"/>
            <a:ext cx="3222382" cy="6594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Врач-офтальмолог учреждения второго уровня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98777" y="2963999"/>
            <a:ext cx="3014003" cy="1315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Врач-офтальмолог Регионального эндокринологического центра КГБУЗ ККБ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01363" y="5505995"/>
            <a:ext cx="8018584" cy="316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КГБУЗ ККОКБ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>
            <a:stCxn id="9" idx="3"/>
          </p:cNvCxnSpPr>
          <p:nvPr/>
        </p:nvCxnSpPr>
        <p:spPr>
          <a:xfrm>
            <a:off x="7156940" y="3949645"/>
            <a:ext cx="641837" cy="11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499338" y="2393294"/>
            <a:ext cx="8793" cy="287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2584938" y="3411415"/>
            <a:ext cx="17585" cy="2094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879731" y="4279356"/>
            <a:ext cx="8792" cy="1226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8115300" y="4279356"/>
            <a:ext cx="8792" cy="1226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8" idx="3"/>
          </p:cNvCxnSpPr>
          <p:nvPr/>
        </p:nvCxnSpPr>
        <p:spPr>
          <a:xfrm>
            <a:off x="3934558" y="3046122"/>
            <a:ext cx="3864219" cy="13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6726115" y="3052717"/>
            <a:ext cx="8793" cy="567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Умножение 36"/>
          <p:cNvSpPr/>
          <p:nvPr/>
        </p:nvSpPr>
        <p:spPr>
          <a:xfrm>
            <a:off x="4329770" y="2793157"/>
            <a:ext cx="479182" cy="48167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022230"/>
            <a:ext cx="10462848" cy="41411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i="1" dirty="0" smtClean="0"/>
              <a:t/>
            </a:r>
            <a:br>
              <a:rPr lang="ru-RU" sz="2200" i="1" dirty="0" smtClean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                                                                                                     </a:t>
            </a:r>
            <a:br>
              <a:rPr lang="ru-RU" sz="2000" dirty="0" smtClean="0"/>
            </a:br>
            <a:r>
              <a:rPr lang="ru-RU" sz="2000" dirty="0" smtClean="0"/>
              <a:t>  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4400" i="1" dirty="0" smtClean="0"/>
              <a:t>Спасибо за внимание!       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8175" y="1887102"/>
            <a:ext cx="3555296" cy="355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70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924" y="1526876"/>
            <a:ext cx="10462848" cy="3157268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Диабетическая </a:t>
            </a:r>
            <a:r>
              <a:rPr lang="ru-RU" sz="2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ретинопатия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является основной причиной слепоты у трудоспособного населения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развитых стран 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входит в число ведущих причин снижения зрения в возрастной группе старше 65</a:t>
            </a:r>
            <a:b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лет. Подсчитано, что слепота у больных СД развивается в 25 раз чаще, чем в среднем в</a:t>
            </a:r>
            <a:b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популяции. 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4337" name="Picture 1" descr="C:\Users\kadanceva_a_s\Desktop\4505d11f46e577d98bf1fb44c004d7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1076" y="3322496"/>
            <a:ext cx="7884544" cy="24930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6984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13203439"/>
              </p:ext>
            </p:extLst>
          </p:nvPr>
        </p:nvGraphicFramePr>
        <p:xfrm>
          <a:off x="1637861" y="595222"/>
          <a:ext cx="9265928" cy="5325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744" y="331625"/>
            <a:ext cx="1261981" cy="12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79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29846812"/>
              </p:ext>
            </p:extLst>
          </p:nvPr>
        </p:nvGraphicFramePr>
        <p:xfrm>
          <a:off x="2164287" y="453353"/>
          <a:ext cx="9350991" cy="5581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1242" y="281748"/>
            <a:ext cx="1261981" cy="12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641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022230"/>
            <a:ext cx="10462848" cy="38246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 Частота осложнений при СД 1 и СД 2 типа на 01.01.2024</a:t>
            </a:r>
            <a:br>
              <a:rPr lang="ru-RU" sz="22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i="1" dirty="0" smtClean="0">
                <a:solidFill>
                  <a:srgbClr val="C00000"/>
                </a:solidFill>
              </a:rPr>
              <a:t/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/>
            </a:r>
            <a:br>
              <a:rPr lang="ru-RU" sz="2200" b="1" i="1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                                                                       </a:t>
            </a:r>
            <a:r>
              <a:rPr lang="ru-RU" sz="1300" dirty="0" smtClean="0"/>
              <a:t>На дату 01.01.2024 по данным Центрального регистра </a:t>
            </a:r>
            <a:r>
              <a:rPr lang="ru-RU" sz="1300" dirty="0"/>
              <a:t>СД ГНЦ РФ ФГБУ «НМИЦ эндокринологии» Минздрава России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4097395597"/>
              </p:ext>
            </p:extLst>
          </p:nvPr>
        </p:nvGraphicFramePr>
        <p:xfrm>
          <a:off x="84991" y="2843006"/>
          <a:ext cx="6869724" cy="259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xmlns="" val="247266821"/>
              </p:ext>
            </p:extLst>
          </p:nvPr>
        </p:nvGraphicFramePr>
        <p:xfrm>
          <a:off x="5995621" y="2843006"/>
          <a:ext cx="6891704" cy="259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5904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7931" y="1733909"/>
            <a:ext cx="7824160" cy="4429499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Лазерное лечение рекомендуется: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рекомендуется проведение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панретинальной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лазерной коагуляции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стадии </a:t>
            </a:r>
            <a:r>
              <a:rPr lang="ru-RU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препролиферативной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ДР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2. рекомендуется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панретинальная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лазерная коагуляция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стадии ПДР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(возможно, в сочетании 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интравитреальным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введением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средств,</a:t>
            </a:r>
            <a:r>
              <a:rPr lang="ru-RU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препятствующих новообразованию сосудов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3. рекомендуется проведение фокальной лазерной коагуляции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наличии активных новообразованных </a:t>
            </a:r>
            <a:r>
              <a:rPr lang="ru-RU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ретинальных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сосудов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несмотря на ранее проведенную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панретинальную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лазерную коагуляцию, в том числе в сочетании 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интравитреальными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введениями средств, препятствующих новообразованию сосудов или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глюкокортикоидов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местного применения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4. рекомендуется проведение фокальной лазерной коагуляции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типу «решетки»  при наличии клинически значимого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ДМО (  не более 350 мкм)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том числе в сочетании 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интравитреальными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введениями средств, препятствующих новообразованию сосудов или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глюкокортикоидов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местного применения ;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1053" y="1821544"/>
            <a:ext cx="3066568" cy="4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404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022230"/>
            <a:ext cx="10462848" cy="4141178"/>
          </a:xfrm>
        </p:spPr>
        <p:txBody>
          <a:bodyPr>
            <a:normAutofit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256" y="2340759"/>
            <a:ext cx="4044807" cy="304550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453819" y="2340759"/>
            <a:ext cx="61839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Диабетическая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ретинопатия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(ДР)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является заболеванием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входящим в группу ишемических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ретинопатий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которые характеризуются значительным нарушением капиллярной перфузии, развитием внутриглазных новообразованных сосудов и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ретинальным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отеком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53819" y="4598280"/>
            <a:ext cx="6096000" cy="9814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уровне HbA1c более 10% и наличии ПДР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панретинальная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лазеркоагуляция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должна проводиться, не дожидаясь существенного улучшения  контроля гликемии.</a:t>
            </a:r>
          </a:p>
        </p:txBody>
      </p:sp>
    </p:spTree>
    <p:extLst>
      <p:ext uri="{BB962C8B-B14F-4D97-AF65-F5344CB8AC3E}">
        <p14:creationId xmlns:p14="http://schemas.microsoft.com/office/powerpoint/2010/main" xmlns="" val="24480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022230"/>
            <a:ext cx="10462848" cy="414117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        Рекомендуется </a:t>
            </a:r>
            <a:r>
              <a:rPr lang="ru-RU" sz="2000" dirty="0"/>
              <a:t>междисциплинарное ведение пациента на всех стадиях ДР и </a:t>
            </a:r>
            <a:r>
              <a:rPr lang="ru-RU" sz="2000" dirty="0" smtClean="0"/>
              <a:t>ДМО с </a:t>
            </a:r>
            <a:r>
              <a:rPr lang="ru-RU" sz="2000" dirty="0"/>
              <a:t>целью компенсации системных </a:t>
            </a:r>
            <a:r>
              <a:rPr lang="ru-RU" sz="2000" dirty="0" smtClean="0"/>
              <a:t>нарушений. Жесткий контроль </a:t>
            </a:r>
            <a:r>
              <a:rPr lang="ru-RU" sz="2000" dirty="0"/>
              <a:t>уровня глюкозы крови, артериального давления </a:t>
            </a:r>
            <a:r>
              <a:rPr lang="ru-RU" sz="2000" dirty="0" smtClean="0"/>
              <a:t>и липидного обмена ассоциированы </a:t>
            </a:r>
            <a:r>
              <a:rPr lang="ru-RU" sz="2000" dirty="0"/>
              <a:t>с меньшей вероятностью развития и меньшей </a:t>
            </a:r>
            <a:r>
              <a:rPr lang="ru-RU" sz="2000" dirty="0" smtClean="0"/>
              <a:t>скоростью прогрессирования ДР.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9404" y="2664069"/>
            <a:ext cx="8548777" cy="363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012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99" y="2022230"/>
            <a:ext cx="10462848" cy="414117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i="1" dirty="0" smtClean="0"/>
              <a:t/>
            </a:r>
            <a:br>
              <a:rPr lang="ru-RU" sz="2200" i="1" dirty="0" smtClean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200" i="1" dirty="0"/>
              <a:t>Профилактика и диспансерное </a:t>
            </a:r>
            <a:r>
              <a:rPr lang="ru-RU" sz="2200" i="1" dirty="0" smtClean="0"/>
              <a:t>наблюдение.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Рекомендуются осмотры врачом-офтальмологом всех пациентов СД с </a:t>
            </a:r>
            <a:r>
              <a:rPr lang="ru-RU" sz="2200" dirty="0" smtClean="0"/>
              <a:t>целью выявления диабетических изменений сетчатки. </a:t>
            </a:r>
            <a:r>
              <a:rPr lang="ru-RU" sz="2200" dirty="0"/>
              <a:t>Направление пациентов на </a:t>
            </a:r>
            <a:r>
              <a:rPr lang="ru-RU" sz="2200" dirty="0" smtClean="0"/>
              <a:t>обследование осуществляет </a:t>
            </a:r>
            <a:r>
              <a:rPr lang="ru-RU" sz="2200" dirty="0"/>
              <a:t>врач-эндокринолог</a:t>
            </a:r>
            <a:r>
              <a:rPr lang="ru-RU" sz="2200" dirty="0" smtClean="0"/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70" y="282476"/>
            <a:ext cx="1304657" cy="11583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90799" y="569258"/>
            <a:ext cx="8188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898321"/>
              </p:ext>
            </p:extLst>
          </p:nvPr>
        </p:nvGraphicFramePr>
        <p:xfrm>
          <a:off x="1951892" y="3510245"/>
          <a:ext cx="8212016" cy="2591617"/>
        </p:xfrm>
        <a:graphic>
          <a:graphicData uri="http://schemas.openxmlformats.org/drawingml/2006/table">
            <a:tbl>
              <a:tblPr firstRow="1" firstCol="1" bandRow="1"/>
              <a:tblGrid>
                <a:gridCol w="2736459">
                  <a:extLst>
                    <a:ext uri="{9D8B030D-6E8A-4147-A177-3AD203B41FA5}">
                      <a16:colId xmlns:a16="http://schemas.microsoft.com/office/drawing/2014/main" xmlns="" val="1332312670"/>
                    </a:ext>
                  </a:extLst>
                </a:gridCol>
                <a:gridCol w="5475557">
                  <a:extLst>
                    <a:ext uri="{9D8B030D-6E8A-4147-A177-3AD203B41FA5}">
                      <a16:colId xmlns:a16="http://schemas.microsoft.com/office/drawing/2014/main" xmlns="" val="133786032"/>
                    </a:ext>
                  </a:extLst>
                </a:gridCol>
              </a:tblGrid>
              <a:tr h="252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Клинические  особенности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Периодичность осмотра врачом-офтальмологом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82384"/>
                  </a:ext>
                </a:extLst>
              </a:tr>
              <a:tr h="498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СД 1 типа, взрослые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позднее чем через 5 лет от дебюта СД, далее не реже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 </a:t>
                      </a: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094509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СД 2 типа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постановке диагноза СД, далее не реже 1 раз в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8349504"/>
                  </a:ext>
                </a:extLst>
              </a:tr>
              <a:tr h="729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Женщины с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СД,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планирующие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беременность или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беременные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планировании беременности или в течение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первого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триместра</a:t>
                      </a: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далее 1 раз в триместр и не позднее, чем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через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 после </a:t>
                      </a:r>
                      <a:r>
                        <a:rPr lang="ru-RU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родоразрешения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5243444"/>
                  </a:ext>
                </a:extLst>
              </a:tr>
              <a:tr h="5042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 с СД 1 типа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раз в год, начина с 11 лет, при длительности СД более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лет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0585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0320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2040</TotalTime>
  <Words>386</Words>
  <Application>Microsoft Office PowerPoint</Application>
  <PresentationFormat>Произвольный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Ретро</vt:lpstr>
      <vt:lpstr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  </vt:lpstr>
      <vt:lpstr> АКТУАЛЬНОСТЬ Диабетическая ретинопатия является основной причиной слепоты у трудоспособного населения развитых стран и входит в число ведущих причин снижения зрения в возрастной группе старше 65 лет. Подсчитано, что слепота у больных СД развивается в 25 раз чаще, чем в среднем в популяции.       </vt:lpstr>
      <vt:lpstr>Слайд 3</vt:lpstr>
      <vt:lpstr>Слайд 4</vt:lpstr>
      <vt:lpstr>     Частота осложнений при СД 1 и СД 2 типа на 01.01.2024                                                                                      На дату 01.01.2024 по данным Центрального регистра СД ГНЦ РФ ФГБУ «НМИЦ эндокринологии» Минздрава России</vt:lpstr>
      <vt:lpstr>      Лазерное лечение рекомендуется:  1. рекомендуется проведение панретинальной лазерной коагуляции на стадии препролиферативной ДР ;  2. рекомендуется панретинальная лазерная коагуляция на стадии ПДР (возможно, в сочетании с интравитреальным введением средств, препятствующих новообразованию сосудов );  3. рекомендуется проведение фокальной лазерной коагуляции  при наличии активных новообразованных ретинальных сосудов, несмотря на ранее проведенную панретинальную лазерную коагуляцию, в том числе в сочетании с интравитреальными введениями средств, препятствующих новообразованию сосудов или глюкокортикоидов для местного применения;  4. рекомендуется проведение фокальной лазерной коагуляции  по типу «решетки»  при наличии клинически значимого ДМО (  не более 350 мкм), в том числе в сочетании с интравитреальными введениями средств, препятствующих новообразованию сосудов или глюкокортикоидов для местного применения ; </vt:lpstr>
      <vt:lpstr>        </vt:lpstr>
      <vt:lpstr>                Рекомендуется междисциплинарное ведение пациента на всех стадиях ДР и ДМО с целью компенсации системных нарушений. Жесткий контроль уровня глюкозы крови, артериального давления и липидного обмена ассоциированы с меньшей вероятностью развития и меньшей скоростью прогрессирования ДР.                </vt:lpstr>
      <vt:lpstr>        Профилактика и диспансерное наблюдение.  Рекомендуются осмотры врачом-офтальмологом всех пациентов СД с целью выявления диабетических изменений сетчатки. Направление пациентов на обследование осуществляет врач-эндокринолог.            </vt:lpstr>
      <vt:lpstr>Маршрутизация граждан в возрасте 18 лет и старше с диабетической ретинопатией для оказания специализированной офтальмологической помощи  (Приложение № 4 к приказу министерства здравоохранения Красноярского края №759-орг от 21.05.2024) </vt:lpstr>
      <vt:lpstr>                                                                                                                               Спасибо за внимание!  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Краевое государственное бюджетное учреждение здравоохранения «Красноярская краевая офтальмологическая клиническая больница имени профессора П.Г. Макарова»  </dc:title>
  <dc:creator>Пользователь</dc:creator>
  <cp:lastModifiedBy>maksimov_a_s</cp:lastModifiedBy>
  <cp:revision>123</cp:revision>
  <cp:lastPrinted>2024-08-07T18:14:51Z</cp:lastPrinted>
  <dcterms:created xsi:type="dcterms:W3CDTF">2024-08-04T17:16:29Z</dcterms:created>
  <dcterms:modified xsi:type="dcterms:W3CDTF">2025-12-11T03:32:20Z</dcterms:modified>
</cp:coreProperties>
</file>